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5199975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8">
          <p15:clr>
            <a:srgbClr val="A4A3A4"/>
          </p15:clr>
        </p15:guide>
        <p15:guide id="2" pos="79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198" y="-4794"/>
      </p:cViewPr>
      <p:guideLst>
        <p:guide orient="horz" pos="11338"/>
        <p:guide pos="7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5891626"/>
            <a:ext cx="21419979" cy="12533242"/>
          </a:xfrm>
        </p:spPr>
        <p:txBody>
          <a:bodyPr anchor="b"/>
          <a:lstStyle>
            <a:lvl1pPr algn="ctr">
              <a:defRPr sz="165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18908198"/>
            <a:ext cx="18899981" cy="8691601"/>
          </a:xfrm>
        </p:spPr>
        <p:txBody>
          <a:bodyPr/>
          <a:lstStyle>
            <a:lvl1pPr marL="0" indent="0" algn="ctr">
              <a:buNone/>
              <a:defRPr sz="6614"/>
            </a:lvl1pPr>
            <a:lvl2pPr marL="1259997" indent="0" algn="ctr">
              <a:buNone/>
              <a:defRPr sz="5512"/>
            </a:lvl2pPr>
            <a:lvl3pPr marL="2519995" indent="0" algn="ctr">
              <a:buNone/>
              <a:defRPr sz="4961"/>
            </a:lvl3pPr>
            <a:lvl4pPr marL="3779992" indent="0" algn="ctr">
              <a:buNone/>
              <a:defRPr sz="4409"/>
            </a:lvl4pPr>
            <a:lvl5pPr marL="5039990" indent="0" algn="ctr">
              <a:buNone/>
              <a:defRPr sz="4409"/>
            </a:lvl5pPr>
            <a:lvl6pPr marL="6299987" indent="0" algn="ctr">
              <a:buNone/>
              <a:defRPr sz="4409"/>
            </a:lvl6pPr>
            <a:lvl7pPr marL="7559985" indent="0" algn="ctr">
              <a:buNone/>
              <a:defRPr sz="4409"/>
            </a:lvl7pPr>
            <a:lvl8pPr marL="8819982" indent="0" algn="ctr">
              <a:buNone/>
              <a:defRPr sz="4409"/>
            </a:lvl8pPr>
            <a:lvl9pPr marL="10079980" indent="0" algn="ctr">
              <a:buNone/>
              <a:defRPr sz="440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183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734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1916653"/>
            <a:ext cx="5433745" cy="305081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1916653"/>
            <a:ext cx="15986234" cy="305081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794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689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8974945"/>
            <a:ext cx="21734978" cy="14974888"/>
          </a:xfrm>
        </p:spPr>
        <p:txBody>
          <a:bodyPr anchor="b"/>
          <a:lstStyle>
            <a:lvl1pPr>
              <a:defRPr sz="165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24091502"/>
            <a:ext cx="21734978" cy="7874940"/>
          </a:xfrm>
        </p:spPr>
        <p:txBody>
          <a:bodyPr/>
          <a:lstStyle>
            <a:lvl1pPr marL="0" indent="0">
              <a:buNone/>
              <a:defRPr sz="6614">
                <a:solidFill>
                  <a:schemeClr val="tx1"/>
                </a:solidFill>
              </a:defRPr>
            </a:lvl1pPr>
            <a:lvl2pPr marL="1259997" indent="0">
              <a:buNone/>
              <a:defRPr sz="5512">
                <a:solidFill>
                  <a:schemeClr val="tx1">
                    <a:tint val="75000"/>
                  </a:schemeClr>
                </a:solidFill>
              </a:defRPr>
            </a:lvl2pPr>
            <a:lvl3pPr marL="2519995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3pPr>
            <a:lvl4pPr marL="377999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4pPr>
            <a:lvl5pPr marL="503999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5pPr>
            <a:lvl6pPr marL="6299987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6pPr>
            <a:lvl7pPr marL="7559985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7pPr>
            <a:lvl8pPr marL="881998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8pPr>
            <a:lvl9pPr marL="1007998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9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9583264"/>
            <a:ext cx="10709989" cy="22841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9583264"/>
            <a:ext cx="10709989" cy="22841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667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1916661"/>
            <a:ext cx="21734978" cy="69582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8824938"/>
            <a:ext cx="10660769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13149904"/>
            <a:ext cx="10660769" cy="19341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8824938"/>
            <a:ext cx="10713272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13149904"/>
            <a:ext cx="10713272" cy="19341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4953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303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334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5183304"/>
            <a:ext cx="12757487" cy="25583147"/>
          </a:xfrm>
        </p:spPr>
        <p:txBody>
          <a:bodyPr/>
          <a:lstStyle>
            <a:lvl1pPr>
              <a:defRPr sz="8819"/>
            </a:lvl1pPr>
            <a:lvl2pPr>
              <a:defRPr sz="7717"/>
            </a:lvl2pPr>
            <a:lvl3pPr>
              <a:defRPr sz="6614"/>
            </a:lvl3pPr>
            <a:lvl4pPr>
              <a:defRPr sz="5512"/>
            </a:lvl4pPr>
            <a:lvl5pPr>
              <a:defRPr sz="5512"/>
            </a:lvl5pPr>
            <a:lvl6pPr>
              <a:defRPr sz="5512"/>
            </a:lvl6pPr>
            <a:lvl7pPr>
              <a:defRPr sz="5512"/>
            </a:lvl7pPr>
            <a:lvl8pPr>
              <a:defRPr sz="5512"/>
            </a:lvl8pPr>
            <a:lvl9pPr>
              <a:defRPr sz="55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364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5183304"/>
            <a:ext cx="12757487" cy="25583147"/>
          </a:xfrm>
        </p:spPr>
        <p:txBody>
          <a:bodyPr anchor="t"/>
          <a:lstStyle>
            <a:lvl1pPr marL="0" indent="0">
              <a:buNone/>
              <a:defRPr sz="8819"/>
            </a:lvl1pPr>
            <a:lvl2pPr marL="1259997" indent="0">
              <a:buNone/>
              <a:defRPr sz="7717"/>
            </a:lvl2pPr>
            <a:lvl3pPr marL="2519995" indent="0">
              <a:buNone/>
              <a:defRPr sz="6614"/>
            </a:lvl3pPr>
            <a:lvl4pPr marL="3779992" indent="0">
              <a:buNone/>
              <a:defRPr sz="5512"/>
            </a:lvl4pPr>
            <a:lvl5pPr marL="5039990" indent="0">
              <a:buNone/>
              <a:defRPr sz="5512"/>
            </a:lvl5pPr>
            <a:lvl6pPr marL="6299987" indent="0">
              <a:buNone/>
              <a:defRPr sz="5512"/>
            </a:lvl6pPr>
            <a:lvl7pPr marL="7559985" indent="0">
              <a:buNone/>
              <a:defRPr sz="5512"/>
            </a:lvl7pPr>
            <a:lvl8pPr marL="8819982" indent="0">
              <a:buNone/>
              <a:defRPr sz="5512"/>
            </a:lvl8pPr>
            <a:lvl9pPr marL="10079980" indent="0">
              <a:buNone/>
              <a:defRPr sz="551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37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1916661"/>
            <a:ext cx="21734978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9583264"/>
            <a:ext cx="21734978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D5B-8D4C-4A16-A402-1EC2049AAAB0}" type="datetimeFigureOut">
              <a:rPr lang="fa-IR" smtClean="0"/>
              <a:t>1445/06/04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33366432"/>
            <a:ext cx="850499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F3CB-6FB0-4D5D-A3B8-71417DFA5CE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313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519995" rtl="1" eaLnBrk="1" latinLnBrk="0" hangingPunct="1">
        <a:lnSpc>
          <a:spcPct val="90000"/>
        </a:lnSpc>
        <a:spcBef>
          <a:spcPct val="0"/>
        </a:spcBef>
        <a:buNone/>
        <a:defRPr sz="1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9999" indent="-629999" algn="r" defTabSz="2519995" rtl="1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7" kern="1200">
          <a:solidFill>
            <a:schemeClr val="tx1"/>
          </a:solidFill>
          <a:latin typeface="+mn-lt"/>
          <a:ea typeface="+mn-ea"/>
          <a:cs typeface="+mn-cs"/>
        </a:defRPr>
      </a:lvl1pPr>
      <a:lvl2pPr marL="1889996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2pPr>
      <a:lvl3pPr marL="3149994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3pPr>
      <a:lvl4pPr marL="4409991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69989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29986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89984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49981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09979" indent="-629999" algn="r" defTabSz="2519995" rtl="1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59997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19995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39990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299987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59985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19982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79980" algn="r" defTabSz="2519995" rtl="1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4BE9F3E1-BC4B-43B2-A7F1-559B66CE1267}"/>
              </a:ext>
            </a:extLst>
          </p:cNvPr>
          <p:cNvSpPr/>
          <p:nvPr/>
        </p:nvSpPr>
        <p:spPr bwMode="auto">
          <a:xfrm>
            <a:off x="454192" y="4715740"/>
            <a:ext cx="24291253" cy="5000066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3496722" rtl="1"/>
            <a:endParaRPr lang="en-US" sz="3100" dirty="0">
              <a:solidFill>
                <a:schemeClr val="tx1"/>
              </a:solidFill>
            </a:endParaRPr>
          </a:p>
          <a:p>
            <a:pPr algn="ctr" defTabSz="3496722" rtl="1"/>
            <a:r>
              <a:rPr lang="fa-IR" sz="3800" b="1" dirty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عنوان مقاله</a:t>
            </a:r>
            <a:endParaRPr lang="en-US" sz="3800" b="1" dirty="0">
              <a:solidFill>
                <a:schemeClr val="tx1"/>
              </a:solidFill>
              <a:cs typeface="B Nazanin" pitchFamily="2" charset="-78"/>
            </a:endParaRPr>
          </a:p>
          <a:p>
            <a:pPr algn="ctr" defTabSz="3496722" rtl="1"/>
            <a:r>
              <a:rPr lang="fa-IR" sz="3700" dirty="0">
                <a:solidFill>
                  <a:schemeClr val="tx1"/>
                </a:solidFill>
                <a:cs typeface="B Nazanin" pitchFamily="2" charset="-78"/>
              </a:rPr>
              <a:t>----- يک سطر فاصله -----</a:t>
            </a:r>
          </a:p>
          <a:p>
            <a:pPr algn="ctr" defTabSz="3496722" rtl="1"/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نام و نام خانوادگي نويسنده اول </a:t>
            </a:r>
            <a:r>
              <a:rPr lang="fa-IR" sz="2800" b="1" baseline="30000" dirty="0">
                <a:solidFill>
                  <a:schemeClr val="tx1"/>
                </a:solidFill>
                <a:cs typeface="B Nazanin" pitchFamily="2" charset="-78"/>
              </a:rPr>
              <a:t>*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، نويسنده دوم، .... از ذكر عناويني نظير مهندس و يا دكتر و ... در ابتداي اسامي خودداري شود</a:t>
            </a:r>
          </a:p>
          <a:p>
            <a:pPr algn="ctr" defTabSz="3496722" rtl="1"/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نام و نام خانوادگي نويسندگان به صورت کامل ذکر شود. (</a:t>
            </a:r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B </a:t>
            </a:r>
            <a:r>
              <a:rPr lang="en-US" sz="2800" b="1" dirty="0" err="1">
                <a:solidFill>
                  <a:schemeClr val="tx1"/>
                </a:solidFill>
                <a:cs typeface="B Nazanin" pitchFamily="2" charset="-78"/>
              </a:rPr>
              <a:t>Nazanin</a:t>
            </a:r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 28pt.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 پررنگ) </a:t>
            </a:r>
          </a:p>
          <a:p>
            <a:pPr algn="ctr" defTabSz="3496722" rtl="1"/>
            <a:endParaRPr lang="en-US" sz="2800" b="1" dirty="0">
              <a:solidFill>
                <a:schemeClr val="tx1"/>
              </a:solidFill>
              <a:cs typeface="B Nazanin" pitchFamily="2" charset="-78"/>
            </a:endParaRPr>
          </a:p>
          <a:p>
            <a:pPr algn="ctr" defTabSz="3496722" rtl="1"/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1- </a:t>
            </a:r>
            <a:r>
              <a:rPr lang="fa-IR" sz="2400" b="1" dirty="0">
                <a:cs typeface="B Nazanin" pitchFamily="2" charset="-78"/>
              </a:rPr>
              <a:t>مرتبه علمی و نام دانشگاه یا موسسه نویسنده اول</a:t>
            </a:r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 نويسنده اول (</a:t>
            </a:r>
            <a:r>
              <a:rPr lang="en-US" sz="2400" b="1" dirty="0">
                <a:solidFill>
                  <a:schemeClr val="tx1"/>
                </a:solidFill>
                <a:cs typeface="B Nazanin" pitchFamily="2" charset="-78"/>
              </a:rPr>
              <a:t>B </a:t>
            </a:r>
            <a:r>
              <a:rPr lang="en-US" sz="2400" b="1" dirty="0" err="1">
                <a:solidFill>
                  <a:schemeClr val="tx1"/>
                </a:solidFill>
                <a:cs typeface="B Nazanin" pitchFamily="2" charset="-78"/>
              </a:rPr>
              <a:t>Nazanin</a:t>
            </a:r>
            <a:r>
              <a:rPr lang="en-US" sz="2400" b="1" dirty="0">
                <a:solidFill>
                  <a:schemeClr val="tx1"/>
                </a:solidFill>
                <a:cs typeface="B Nazanin" pitchFamily="2" charset="-78"/>
              </a:rPr>
              <a:t> 24pt.، </a:t>
            </a:r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وسط چين)</a:t>
            </a:r>
          </a:p>
          <a:p>
            <a:pPr algn="ctr" defTabSz="3496722" rtl="1"/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2- </a:t>
            </a:r>
            <a:r>
              <a:rPr lang="fa-IR" sz="2400" b="1" dirty="0">
                <a:cs typeface="B Nazanin" pitchFamily="2" charset="-78"/>
              </a:rPr>
              <a:t>مرتبه علمی و نام دانشگاه یا موسسه نویسنده اول</a:t>
            </a:r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نويسنده دوم (</a:t>
            </a:r>
            <a:r>
              <a:rPr lang="en-US" sz="2400" b="1" dirty="0">
                <a:solidFill>
                  <a:schemeClr val="tx1"/>
                </a:solidFill>
                <a:cs typeface="B Nazanin" pitchFamily="2" charset="-78"/>
              </a:rPr>
              <a:t>B </a:t>
            </a:r>
            <a:r>
              <a:rPr lang="en-US" sz="2400" b="1" dirty="0" err="1">
                <a:solidFill>
                  <a:schemeClr val="tx1"/>
                </a:solidFill>
                <a:cs typeface="B Nazanin" pitchFamily="2" charset="-78"/>
              </a:rPr>
              <a:t>Nazanin</a:t>
            </a:r>
            <a:r>
              <a:rPr lang="en-US" sz="2400" b="1" dirty="0">
                <a:solidFill>
                  <a:schemeClr val="tx1"/>
                </a:solidFill>
                <a:cs typeface="B Nazanin" pitchFamily="2" charset="-78"/>
              </a:rPr>
              <a:t> pt. 24، </a:t>
            </a:r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وسط چين</a:t>
            </a:r>
            <a:r>
              <a:rPr lang="fa-IR" sz="3100" dirty="0">
                <a:solidFill>
                  <a:schemeClr val="tx1"/>
                </a:solidFill>
                <a:cs typeface="B Nazanin" pitchFamily="2" charset="-78"/>
              </a:rPr>
              <a:t>)</a:t>
            </a:r>
            <a:endParaRPr lang="en-US" sz="3100" dirty="0">
              <a:solidFill>
                <a:schemeClr val="tx1"/>
              </a:solidFill>
              <a:cs typeface="B Nazanin" pitchFamily="2" charset="-78"/>
            </a:endParaRPr>
          </a:p>
          <a:p>
            <a:pPr algn="ctr" defTabSz="3496722" rtl="1"/>
            <a:r>
              <a:rPr lang="fa-IR" sz="2200" i="1" dirty="0">
                <a:solidFill>
                  <a:schemeClr val="tx1"/>
                </a:solidFill>
                <a:cs typeface="B Nazanin" pitchFamily="2" charset="-78"/>
              </a:rPr>
              <a:t>*- نويسنده مسئول</a:t>
            </a:r>
            <a:r>
              <a:rPr lang="en-US" sz="2200" i="1" dirty="0">
                <a:solidFill>
                  <a:schemeClr val="tx1"/>
                </a:solidFill>
                <a:cs typeface="B Nazanin" pitchFamily="2" charset="-78"/>
              </a:rPr>
              <a:t>:</a:t>
            </a:r>
            <a:r>
              <a:rPr lang="fa-IR" sz="2200" i="1" dirty="0">
                <a:solidFill>
                  <a:schemeClr val="tx1"/>
                </a:solidFill>
                <a:cs typeface="B Nazanin" pitchFamily="2" charset="-78"/>
              </a:rPr>
              <a:t>آدرس پست الكترونيك</a:t>
            </a:r>
            <a:r>
              <a:rPr lang="en-US" sz="2200" i="1" dirty="0">
                <a:solidFill>
                  <a:schemeClr val="tx1"/>
                </a:solidFill>
                <a:cs typeface="B Nazanin" pitchFamily="2" charset="-78"/>
              </a:rPr>
              <a:t>(Times New Roman 22 pt. Italic)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5E611896-A83D-4C6D-B20A-587EFC3B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245" y="9907401"/>
            <a:ext cx="11887200" cy="25639899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69BDF166-6594-464E-B797-8A7553082F17}"/>
              </a:ext>
            </a:extLst>
          </p:cNvPr>
          <p:cNvSpPr/>
          <p:nvPr/>
        </p:nvSpPr>
        <p:spPr>
          <a:xfrm>
            <a:off x="18500735" y="10569655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r" rtl="1"/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 چکیده </a:t>
            </a:r>
            <a:endParaRPr lang="fa-IR" sz="3800" dirty="0">
              <a:solidFill>
                <a:schemeClr val="tx1"/>
              </a:solidFill>
            </a:endParaRPr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E9D507F1-D3ED-4E11-BC06-5C0E3E04F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8778" y="11379724"/>
            <a:ext cx="10972800" cy="14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838" tIns="36419" rIns="72838" bIns="36419">
            <a:spAutoFit/>
          </a:bodyPr>
          <a:lstStyle/>
          <a:p>
            <a:pPr indent="539496" algn="just" rtl="1">
              <a:lnSpc>
                <a:spcPct val="150000"/>
              </a:lnSpc>
              <a:spcBef>
                <a:spcPts val="0"/>
              </a:spcBef>
            </a:pPr>
            <a:r>
              <a:rPr lang="ar-SA" sz="3000" dirty="0">
                <a:latin typeface="30"/>
                <a:cs typeface="B Nazanin" pitchFamily="2" charset="-78"/>
              </a:rPr>
              <a:t>به</a:t>
            </a:r>
            <a:r>
              <a:rPr lang="fa-IR" sz="3000" dirty="0">
                <a:latin typeface="30"/>
                <a:cs typeface="B Nazanin" pitchFamily="2" charset="-78"/>
              </a:rPr>
              <a:t>‌</a:t>
            </a:r>
            <a:r>
              <a:rPr lang="ar-SA" sz="3000" dirty="0">
                <a:latin typeface="30"/>
                <a:cs typeface="B Nazanin" pitchFamily="2" charset="-78"/>
              </a:rPr>
              <a:t>منظور يكسان</a:t>
            </a:r>
            <a:r>
              <a:rPr lang="fa-IR" sz="3000" dirty="0">
                <a:latin typeface="30"/>
                <a:cs typeface="B Nazanin" pitchFamily="2" charset="-78"/>
              </a:rPr>
              <a:t>‌</a:t>
            </a:r>
            <a:r>
              <a:rPr lang="ar-SA" sz="3000" dirty="0">
                <a:latin typeface="30"/>
                <a:cs typeface="B Nazanin" pitchFamily="2" charset="-78"/>
              </a:rPr>
              <a:t>سازي مجموعه لازم است كه همة مقالات</a:t>
            </a:r>
            <a:r>
              <a:rPr lang="fa-IR" sz="3000" dirty="0">
                <a:latin typeface="30"/>
                <a:cs typeface="B Nazanin" pitchFamily="2" charset="-78"/>
              </a:rPr>
              <a:t> پوستری</a:t>
            </a:r>
            <a:r>
              <a:rPr lang="ar-SA" sz="3000" dirty="0">
                <a:latin typeface="30"/>
                <a:cs typeface="B Nazanin" pitchFamily="2" charset="-78"/>
              </a:rPr>
              <a:t> </a:t>
            </a:r>
            <a:r>
              <a:rPr lang="fa-IR" sz="3000" dirty="0">
                <a:latin typeface="30"/>
                <a:cs typeface="B Nazanin" pitchFamily="2" charset="-78"/>
              </a:rPr>
              <a:t>ب</a:t>
            </a:r>
            <a:r>
              <a:rPr lang="ar-SA" sz="3000" dirty="0">
                <a:latin typeface="30"/>
                <a:cs typeface="B Nazanin" pitchFamily="2" charset="-78"/>
              </a:rPr>
              <a:t>ا طرحي يكسان و كاملاً هماهنگ تهيه و تايپ شوند. </a:t>
            </a:r>
            <a:endParaRPr lang="en-US" sz="3000" dirty="0">
              <a:latin typeface="30"/>
              <a:cs typeface="B Nazanin" pitchFamily="2" charset="-78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A86E080A-6149-4174-AFCA-948D41F8A8A1}"/>
              </a:ext>
            </a:extLst>
          </p:cNvPr>
          <p:cNvSpPr/>
          <p:nvPr/>
        </p:nvSpPr>
        <p:spPr>
          <a:xfrm>
            <a:off x="18554699" y="16635978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r" defTabSz="2879280" rtl="1">
              <a:spcBef>
                <a:spcPct val="50000"/>
              </a:spcBef>
            </a:pPr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 مقدمه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F9CA4B56-4E78-441B-8601-0B7874902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5445" y="17411700"/>
            <a:ext cx="10972800" cy="356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9959" tIns="29980" rIns="59959" bIns="29980">
            <a:spAutoFit/>
          </a:bodyPr>
          <a:lstStyle/>
          <a:p>
            <a:pPr indent="539496" algn="just" defTabSz="2879280" rtl="1">
              <a:lnSpc>
                <a:spcPct val="150000"/>
              </a:lnSpc>
              <a:spcBef>
                <a:spcPts val="0"/>
              </a:spcBef>
            </a:pPr>
            <a:r>
              <a:rPr lang="ar-SA" sz="3000" dirty="0">
                <a:latin typeface="30"/>
                <a:cs typeface="B Nazanin" pitchFamily="2" charset="-78"/>
              </a:rPr>
              <a:t>براي </a:t>
            </a:r>
            <a:r>
              <a:rPr lang="fa-IR" sz="3000" dirty="0">
                <a:latin typeface="30"/>
                <a:cs typeface="B Nazanin" pitchFamily="2" charset="-78"/>
              </a:rPr>
              <a:t>ساخت پوستر</a:t>
            </a:r>
            <a:r>
              <a:rPr lang="ar-SA" sz="3000" dirty="0">
                <a:latin typeface="30"/>
                <a:cs typeface="B Nazanin" pitchFamily="2" charset="-78"/>
              </a:rPr>
              <a:t>، فقط از نرم افزار مايكروسافت </a:t>
            </a:r>
            <a:r>
              <a:rPr lang="fa-IR" sz="3000" dirty="0">
                <a:latin typeface="30"/>
                <a:cs typeface="B Nazanin" pitchFamily="2" charset="-78"/>
              </a:rPr>
              <a:t>پاورپوینت </a:t>
            </a:r>
            <a:r>
              <a:rPr lang="ar-SA" sz="3000" dirty="0">
                <a:latin typeface="30"/>
                <a:cs typeface="B Nazanin" pitchFamily="2" charset="-78"/>
              </a:rPr>
              <a:t>نسخة </a:t>
            </a:r>
            <a:r>
              <a:rPr lang="fa-IR" sz="3000" dirty="0">
                <a:latin typeface="30"/>
                <a:cs typeface="B Nazanin" pitchFamily="2" charset="-78"/>
              </a:rPr>
              <a:t>2003 به بعد</a:t>
            </a:r>
            <a:r>
              <a:rPr lang="ar-SA" sz="3000" dirty="0">
                <a:latin typeface="30"/>
                <a:cs typeface="B Nazanin" pitchFamily="2" charset="-78"/>
              </a:rPr>
              <a:t> استفاده </a:t>
            </a:r>
            <a:r>
              <a:rPr lang="fa-IR" sz="3000" dirty="0">
                <a:latin typeface="30"/>
                <a:cs typeface="B Nazanin" pitchFamily="2" charset="-78"/>
              </a:rPr>
              <a:t>نمایید</a:t>
            </a:r>
            <a:r>
              <a:rPr lang="ar-SA" sz="3000" dirty="0">
                <a:latin typeface="30"/>
                <a:cs typeface="B Nazanin" pitchFamily="2" charset="-78"/>
              </a:rPr>
              <a:t>. عنوان همة بخش‌ها با قلم </a:t>
            </a:r>
            <a:r>
              <a:rPr lang="en-US" sz="3000" dirty="0">
                <a:latin typeface="30"/>
                <a:cs typeface="B Nazanin" pitchFamily="2" charset="-78"/>
              </a:rPr>
              <a:t>B </a:t>
            </a:r>
            <a:r>
              <a:rPr lang="en-US" sz="3000" dirty="0" err="1">
                <a:latin typeface="30"/>
                <a:cs typeface="B Nazanin" pitchFamily="2" charset="-78"/>
              </a:rPr>
              <a:t>Titr</a:t>
            </a:r>
            <a:r>
              <a:rPr lang="fa-IR" sz="3000" dirty="0">
                <a:latin typeface="30"/>
                <a:cs typeface="B Nazanin" pitchFamily="2" charset="-78"/>
              </a:rPr>
              <a:t> </a:t>
            </a:r>
            <a:r>
              <a:rPr lang="ar-SA" sz="3000" dirty="0">
                <a:latin typeface="30"/>
                <a:cs typeface="B Nazanin" pitchFamily="2" charset="-78"/>
              </a:rPr>
              <a:t>و اندازه </a:t>
            </a:r>
            <a:r>
              <a:rPr lang="en-US" sz="3000" dirty="0">
                <a:latin typeface="30"/>
                <a:cs typeface="B Nazanin" pitchFamily="2" charset="-78"/>
              </a:rPr>
              <a:t>pt. </a:t>
            </a:r>
            <a:r>
              <a:rPr lang="fa-IR" sz="3000" dirty="0">
                <a:latin typeface="30"/>
                <a:cs typeface="B Nazanin" pitchFamily="2" charset="-78"/>
              </a:rPr>
              <a:t>38 </a:t>
            </a:r>
            <a:r>
              <a:rPr lang="ar-SA" sz="3000" dirty="0">
                <a:latin typeface="30"/>
                <a:cs typeface="B Nazanin" pitchFamily="2" charset="-78"/>
              </a:rPr>
              <a:t>پررنگ و عنوان زيربخش‌ها با قلم </a:t>
            </a:r>
            <a:r>
              <a:rPr lang="en-US" sz="3000" dirty="0">
                <a:latin typeface="30"/>
                <a:cs typeface="B Nazanin" pitchFamily="2" charset="-78"/>
              </a:rPr>
              <a:t>B </a:t>
            </a:r>
            <a:r>
              <a:rPr lang="en-US" sz="3000" dirty="0" err="1">
                <a:latin typeface="30"/>
                <a:cs typeface="B Nazanin" pitchFamily="2" charset="-78"/>
              </a:rPr>
              <a:t>Nazanin</a:t>
            </a:r>
            <a:r>
              <a:rPr lang="fa-IR" sz="3000" dirty="0">
                <a:latin typeface="30"/>
                <a:cs typeface="B Nazanin" pitchFamily="2" charset="-78"/>
              </a:rPr>
              <a:t> </a:t>
            </a:r>
            <a:r>
              <a:rPr lang="ar-SA" sz="3000" dirty="0">
                <a:latin typeface="30"/>
                <a:cs typeface="B Nazanin" pitchFamily="2" charset="-78"/>
              </a:rPr>
              <a:t>و اندازه </a:t>
            </a:r>
            <a:r>
              <a:rPr lang="fa-IR" sz="3000" dirty="0">
                <a:latin typeface="30"/>
                <a:cs typeface="B Nazanin" pitchFamily="2" charset="-78"/>
              </a:rPr>
              <a:t>30 </a:t>
            </a:r>
            <a:r>
              <a:rPr lang="ar-SA" sz="3000" dirty="0">
                <a:latin typeface="30"/>
                <a:cs typeface="B Nazanin" pitchFamily="2" charset="-78"/>
              </a:rPr>
              <a:t>پررنگ تايپ شود. </a:t>
            </a:r>
            <a:r>
              <a:rPr lang="fa-IR" sz="3000" dirty="0">
                <a:latin typeface="30"/>
                <a:cs typeface="B Nazanin" pitchFamily="2" charset="-78"/>
              </a:rPr>
              <a:t>برای کلیه متون از حالت پاراگراف از راست (متن از راست به چپ)- حالت </a:t>
            </a:r>
            <a:r>
              <a:rPr lang="en-US" sz="3000" dirty="0">
                <a:latin typeface="30"/>
                <a:cs typeface="B Nazanin" pitchFamily="2" charset="-78"/>
              </a:rPr>
              <a:t>Justify</a:t>
            </a:r>
            <a:r>
              <a:rPr lang="fa-IR" sz="3000" dirty="0">
                <a:latin typeface="30"/>
                <a:cs typeface="B Nazanin" pitchFamily="2" charset="-78"/>
              </a:rPr>
              <a:t>- و برای نگارش بخش های لاتین بايد از قلم </a:t>
            </a:r>
            <a:r>
              <a:rPr lang="en-US" sz="2800" u="sng" dirty="0">
                <a:latin typeface="30"/>
                <a:cs typeface="B Nazanin" pitchFamily="2" charset="-78"/>
              </a:rPr>
              <a:t>Times New Roman </a:t>
            </a:r>
            <a:r>
              <a:rPr lang="fa-IR" sz="2800" u="sng" dirty="0">
                <a:latin typeface="30"/>
                <a:cs typeface="B Nazanin" pitchFamily="2" charset="-78"/>
              </a:rPr>
              <a:t> </a:t>
            </a:r>
            <a:r>
              <a:rPr lang="fa-IR" sz="3200" u="sng" dirty="0">
                <a:latin typeface="30"/>
                <a:cs typeface="B Nazanin" pitchFamily="2" charset="-78"/>
              </a:rPr>
              <a:t>با اندازه فونت دو شماره کمتر از حالت فارسي </a:t>
            </a:r>
            <a:r>
              <a:rPr lang="fa-IR" sz="2800" u="sng" dirty="0">
                <a:latin typeface="30"/>
                <a:cs typeface="B Nazanin" pitchFamily="2" charset="-78"/>
              </a:rPr>
              <a:t>استفاده شود.</a:t>
            </a:r>
            <a:endParaRPr lang="en-US" sz="2800" b="1" dirty="0">
              <a:latin typeface="30"/>
              <a:cs typeface="B Nazanin" pitchFamily="2" charset="-78"/>
            </a:endParaRPr>
          </a:p>
        </p:txBody>
      </p:sp>
      <p:sp>
        <p:nvSpPr>
          <p:cNvPr id="18" name="Rounded Rectangle 31">
            <a:extLst>
              <a:ext uri="{FF2B5EF4-FFF2-40B4-BE49-F238E27FC236}">
                <a16:creationId xmlns:a16="http://schemas.microsoft.com/office/drawing/2014/main" id="{8E1D7ADC-846D-4504-81DA-E862065055E7}"/>
              </a:ext>
            </a:extLst>
          </p:cNvPr>
          <p:cNvSpPr/>
          <p:nvPr/>
        </p:nvSpPr>
        <p:spPr>
          <a:xfrm>
            <a:off x="18755178" y="26834813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just" rtl="1"/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مواد و روش ها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F003527E-0161-42A1-8ACE-EABF48AC8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7357" y="28862786"/>
            <a:ext cx="10972800" cy="520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 lvl="0" indent="539496" algn="just" defTabSz="2879280" rtl="1">
              <a:lnSpc>
                <a:spcPct val="150000"/>
              </a:lnSpc>
              <a:spcBef>
                <a:spcPts val="0"/>
              </a:spcBef>
            </a:pPr>
            <a:endParaRPr lang="fa-IR" sz="3000" dirty="0">
              <a:latin typeface="30"/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dirty="0">
              <a:latin typeface="30"/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dirty="0">
              <a:latin typeface="30"/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dirty="0">
              <a:latin typeface="30"/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800" b="1" dirty="0">
              <a:cs typeface="B Titr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800" b="1" dirty="0">
              <a:cs typeface="B Titr" pitchFamily="2" charset="-78"/>
            </a:endParaRPr>
          </a:p>
          <a:p>
            <a:pPr algn="just" rtl="1"/>
            <a:endParaRPr lang="en-US" sz="3800" b="1" dirty="0">
              <a:cs typeface="B Titr" pitchFamily="2" charset="-78"/>
            </a:endParaRPr>
          </a:p>
        </p:txBody>
      </p:sp>
      <p:sp>
        <p:nvSpPr>
          <p:cNvPr id="20" name="AutoShape 50">
            <a:extLst>
              <a:ext uri="{FF2B5EF4-FFF2-40B4-BE49-F238E27FC236}">
                <a16:creationId xmlns:a16="http://schemas.microsoft.com/office/drawing/2014/main" id="{333638AB-C637-43D5-AC23-3587EA8C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92" y="9900511"/>
            <a:ext cx="11887200" cy="25646789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900F05B6-159C-4BE1-B739-BABDB47EE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0793355"/>
            <a:ext cx="11235229" cy="2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838" tIns="36419" rIns="72838" bIns="36419">
            <a:spAutoFit/>
          </a:bodyPr>
          <a:lstStyle/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7578D4D9-7C68-4A03-9AD0-66954945BC84}"/>
              </a:ext>
            </a:extLst>
          </p:cNvPr>
          <p:cNvSpPr/>
          <p:nvPr/>
        </p:nvSpPr>
        <p:spPr>
          <a:xfrm>
            <a:off x="6385226" y="25857984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r" defTabSz="3496722" rtl="1">
              <a:spcBef>
                <a:spcPct val="50000"/>
              </a:spcBef>
            </a:pPr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 منابع</a:t>
            </a: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AE7EEB79-4596-4E1F-8C79-486CA03319AC}"/>
              </a:ext>
            </a:extLst>
          </p:cNvPr>
          <p:cNvSpPr/>
          <p:nvPr/>
        </p:nvSpPr>
        <p:spPr>
          <a:xfrm>
            <a:off x="6234150" y="19542548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just" defTabSz="3496722" rtl="1">
              <a:spcBef>
                <a:spcPct val="50000"/>
              </a:spcBef>
            </a:pPr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 نتیجه گیری</a:t>
            </a:r>
            <a:endParaRPr lang="en-US" sz="3800" b="1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26" name="Rounded Rectangle 35">
            <a:extLst>
              <a:ext uri="{FF2B5EF4-FFF2-40B4-BE49-F238E27FC236}">
                <a16:creationId xmlns:a16="http://schemas.microsoft.com/office/drawing/2014/main" id="{E4AFA03E-482A-485B-99BB-3461B5F119EA}"/>
              </a:ext>
            </a:extLst>
          </p:cNvPr>
          <p:cNvSpPr/>
          <p:nvPr/>
        </p:nvSpPr>
        <p:spPr>
          <a:xfrm>
            <a:off x="5970366" y="10569655"/>
            <a:ext cx="5724979" cy="6469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1" anchor="ctr">
            <a:spAutoFit/>
          </a:bodyPr>
          <a:lstStyle/>
          <a:p>
            <a:pPr algn="just" defTabSz="3496722" rtl="1">
              <a:spcBef>
                <a:spcPct val="50000"/>
              </a:spcBef>
            </a:pPr>
            <a:r>
              <a:rPr lang="fa-IR" sz="3800" b="1" dirty="0">
                <a:solidFill>
                  <a:schemeClr val="tx1"/>
                </a:solidFill>
                <a:cs typeface="B Titr" pitchFamily="2" charset="-78"/>
              </a:rPr>
              <a:t> نتایج و تحلیل</a:t>
            </a:r>
            <a:endParaRPr lang="en-US" sz="3800" b="1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145858CD-A9BA-4766-9D58-7D74A10AB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77" y="21068086"/>
            <a:ext cx="11235229" cy="51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838" tIns="36419" rIns="72838" bIns="36419">
            <a:spAutoFit/>
          </a:bodyPr>
          <a:lstStyle/>
          <a:p>
            <a:pPr indent="539496" algn="just" rtl="1">
              <a:lnSpc>
                <a:spcPct val="150000"/>
              </a:lnSpc>
            </a:pPr>
            <a:endParaRPr lang="fa-IR" sz="3000" b="1" dirty="0"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b="1" dirty="0"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b="1" dirty="0"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3000" b="1" dirty="0">
              <a:cs typeface="B Nazanin" pitchFamily="2" charset="-78"/>
            </a:endParaRPr>
          </a:p>
          <a:p>
            <a:pPr indent="539496" algn="just" rtl="1">
              <a:lnSpc>
                <a:spcPct val="150000"/>
              </a:lnSpc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  <a:p>
            <a:pPr indent="539496" algn="just" defTabSz="3496722" rtl="1">
              <a:lnSpc>
                <a:spcPct val="150000"/>
              </a:lnSpc>
              <a:spcBef>
                <a:spcPct val="50000"/>
              </a:spcBef>
            </a:pPr>
            <a:endParaRPr lang="fa-IR" sz="2000" b="1" dirty="0">
              <a:cs typeface="B Nazanin" pitchFamily="2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F88FCDD-033F-47C3-846C-90DB7F14E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67" y="181415"/>
            <a:ext cx="3385324" cy="4088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2CE94D-3FBA-4113-9F78-4C8539420822}"/>
              </a:ext>
            </a:extLst>
          </p:cNvPr>
          <p:cNvSpPr txBox="1"/>
          <p:nvPr/>
        </p:nvSpPr>
        <p:spPr>
          <a:xfrm>
            <a:off x="4396098" y="630565"/>
            <a:ext cx="1512606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12000" dirty="0">
                <a:latin typeface="IranNastaliq" panose="02020505000000020003" pitchFamily="18" charset="0"/>
                <a:cs typeface="IranNastaliq" panose="02020505000000020003" pitchFamily="18" charset="0"/>
              </a:rPr>
              <a:t> دومین  همایش ملی گیاهان دارویی، کارآفرینی و تجاری سازی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C0DFD-A26C-D120-2F67-E73472994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58"/>
            <a:ext cx="4532392" cy="4574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6CFC2-AE6A-8B77-EA0D-C3A9624C1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6" y="2516230"/>
            <a:ext cx="2990330" cy="16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1310</TotalTime>
  <Words>248</Words>
  <Application>Microsoft Office PowerPoint</Application>
  <PresentationFormat>Custom</PresentationFormat>
  <Paragraphs>31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30</vt:lpstr>
      <vt:lpstr>Arial</vt:lpstr>
      <vt:lpstr>B Nazanin</vt:lpstr>
      <vt:lpstr>B Titr</vt:lpstr>
      <vt:lpstr>Calibri</vt:lpstr>
      <vt:lpstr>Calibri Light</vt:lpstr>
      <vt:lpstr>IranNastaliq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Mehdi mohammadi</dc:creator>
  <cp:lastModifiedBy>System 1</cp:lastModifiedBy>
  <cp:revision>27</cp:revision>
  <dcterms:created xsi:type="dcterms:W3CDTF">2021-09-11T03:53:04Z</dcterms:created>
  <dcterms:modified xsi:type="dcterms:W3CDTF">2023-12-16T15:58:26Z</dcterms:modified>
</cp:coreProperties>
</file>